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5"/>
  </p:notesMasterIdLst>
  <p:sldIdLst>
    <p:sldId id="256" r:id="rId2"/>
    <p:sldId id="280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1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52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2E26A8F-7739-4AC3-9162-2D9EF3BF9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96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AB8E1A8-BA43-4242-BDA2-2CA7A4280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12079-019A-416C-8B60-87C6D2F5A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C7040-9A34-405E-9866-20BFC9706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040A5-8173-4A98-AE0D-9CAEC7C31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2ADFF6-C538-459B-B5BA-12011DB17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BC2D8B-F523-47DB-95A9-7CCC9976A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4140D3-21E3-4690-A91E-C35457872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3A3245-7FC8-486B-A865-20D313735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FAF6D-43E5-4A34-88EA-9B29BC196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6B1336-054A-4890-BB51-0F20C84A7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4739F02-861A-4201-8190-C2A09B98E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F848966-4EDF-4685-9509-40959DD79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0" r:id="rId2"/>
    <p:sldLayoutId id="2147483745" r:id="rId3"/>
    <p:sldLayoutId id="2147483746" r:id="rId4"/>
    <p:sldLayoutId id="2147483747" r:id="rId5"/>
    <p:sldLayoutId id="2147483748" r:id="rId6"/>
    <p:sldLayoutId id="2147483741" r:id="rId7"/>
    <p:sldLayoutId id="2147483749" r:id="rId8"/>
    <p:sldLayoutId id="2147483750" r:id="rId9"/>
    <p:sldLayoutId id="2147483742" r:id="rId10"/>
    <p:sldLayoutId id="214748374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ESRI </a:t>
            </a:r>
            <a:r>
              <a:rPr lang="en-US" sz="4000" dirty="0" err="1" smtClean="0"/>
              <a:t>Geodatabases</a:t>
            </a:r>
            <a:endParaRPr lang="en-US" sz="40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US" sz="2400" dirty="0" smtClean="0"/>
              <a:t>Ming-Chun </a:t>
            </a:r>
            <a:r>
              <a:rPr lang="en-US" sz="2400" dirty="0" smtClean="0"/>
              <a:t>Lee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Geodatabases</a:t>
            </a:r>
            <a:r>
              <a:rPr lang="en-US" dirty="0" smtClean="0"/>
              <a:t> support additional functionality, such as topologies, raster catalogs, network datasets, terrain datasets, address locators, and so on.</a:t>
            </a:r>
          </a:p>
          <a:p>
            <a:r>
              <a:rPr lang="en-US" dirty="0" smtClean="0"/>
              <a:t>This additional functionality is implemented through </a:t>
            </a:r>
            <a:r>
              <a:rPr lang="en-US" b="1" dirty="0" smtClean="0"/>
              <a:t>Feature Dataset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Working with </a:t>
            </a:r>
            <a:r>
              <a:rPr lang="en-US" sz="4000" dirty="0" err="1" smtClean="0"/>
              <a:t>Geodatabases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“folder” within the GDB, it preserves projection and extent information for data within the folder (“feature classes”)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Feature Dataset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In your Feature Dataset, right click and see what pops up under New &gt;</a:t>
            </a:r>
          </a:p>
          <a:p>
            <a:pPr eaLnBrk="1" hangingPunct="1"/>
            <a:r>
              <a:rPr lang="en-US" sz="2400" dirty="0" smtClean="0"/>
              <a:t>Topology</a:t>
            </a:r>
          </a:p>
          <a:p>
            <a:pPr eaLnBrk="1" hangingPunct="1"/>
            <a:r>
              <a:rPr lang="en-US" sz="2400" dirty="0" smtClean="0"/>
              <a:t>Geometric Network</a:t>
            </a:r>
          </a:p>
          <a:p>
            <a:pPr eaLnBrk="1" hangingPunct="1"/>
            <a:r>
              <a:rPr lang="en-US" sz="2400" dirty="0" smtClean="0"/>
              <a:t>Network Dataset</a:t>
            </a:r>
          </a:p>
          <a:p>
            <a:pPr eaLnBrk="1" hangingPunct="1"/>
            <a:r>
              <a:rPr lang="en-US" sz="2400" dirty="0" smtClean="0"/>
              <a:t>Etc…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Additional Functionality</a:t>
            </a:r>
            <a:endParaRPr lang="en-US" dirty="0"/>
          </a:p>
        </p:txBody>
      </p:sp>
      <p:pic>
        <p:nvPicPr>
          <p:cNvPr id="6" name="Picture 5" descr="datase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3733800"/>
            <a:ext cx="5321300" cy="231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Each of these special functionalities uses the GDB to store data specific to its framework</a:t>
            </a:r>
          </a:p>
          <a:p>
            <a:pPr eaLnBrk="1" hangingPunct="1"/>
            <a:r>
              <a:rPr lang="en-US" dirty="0" smtClean="0"/>
              <a:t>Topology stores associated attribute tables, rules, and error information</a:t>
            </a:r>
          </a:p>
          <a:p>
            <a:pPr eaLnBrk="1" hangingPunct="1"/>
            <a:r>
              <a:rPr lang="en-US" dirty="0" smtClean="0"/>
              <a:t>Network stores network edge attributes, turn tables, and driving/routing directions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Geodatabase</a:t>
            </a:r>
            <a:r>
              <a:rPr lang="en-US" sz="4000" dirty="0" smtClean="0"/>
              <a:t> as a container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dataset = data set = data layer = layer = theme = feature class </a:t>
            </a:r>
            <a:r>
              <a:rPr lang="en-US" dirty="0" smtClean="0"/>
              <a:t>(vector data model)</a:t>
            </a:r>
          </a:p>
          <a:p>
            <a:pPr lvl="1"/>
            <a:r>
              <a:rPr lang="en-US" dirty="0" smtClean="0"/>
              <a:t>All mean “a piece” of geospatial data</a:t>
            </a:r>
          </a:p>
          <a:p>
            <a:endParaRPr lang="en-US" dirty="0" smtClean="0"/>
          </a:p>
          <a:p>
            <a:r>
              <a:rPr lang="en-US" b="1" dirty="0" smtClean="0"/>
              <a:t>Feature dataset </a:t>
            </a:r>
            <a:r>
              <a:rPr lang="en-US" dirty="0" smtClean="0"/>
              <a:t>however means a collection of feature classes in a ESRI </a:t>
            </a:r>
            <a:r>
              <a:rPr lang="en-US" dirty="0" err="1" smtClean="0"/>
              <a:t>geodatabase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data model </a:t>
            </a:r>
            <a:r>
              <a:rPr lang="en-US" dirty="0" smtClean="0">
                <a:sym typeface="Wingdings" pitchFamily="2" charset="2"/>
              </a:rPr>
              <a:t> either </a:t>
            </a:r>
            <a:r>
              <a:rPr lang="en-US" u="sng" dirty="0" smtClean="0">
                <a:sym typeface="Wingdings" pitchFamily="2" charset="2"/>
              </a:rPr>
              <a:t>Vector</a:t>
            </a:r>
            <a:r>
              <a:rPr lang="en-US" dirty="0" smtClean="0">
                <a:sym typeface="Wingdings" pitchFamily="2" charset="2"/>
              </a:rPr>
              <a:t> or </a:t>
            </a:r>
            <a:r>
              <a:rPr lang="en-US" u="sng" dirty="0" smtClean="0">
                <a:sym typeface="Wingdings" pitchFamily="2" charset="2"/>
              </a:rPr>
              <a:t>Raster</a:t>
            </a:r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Geodatabase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</a:t>
            </a:r>
            <a:r>
              <a:rPr lang="en-US" sz="2400" dirty="0" err="1" smtClean="0"/>
              <a:t>geodatabase</a:t>
            </a:r>
            <a:r>
              <a:rPr lang="en-US" sz="2400" dirty="0" smtClean="0"/>
              <a:t> is a collection of data sets and acts as </a:t>
            </a:r>
            <a:r>
              <a:rPr lang="en-US" sz="2400" b="1" u="sng" dirty="0" smtClean="0"/>
              <a:t>a container for data</a:t>
            </a:r>
          </a:p>
          <a:p>
            <a:r>
              <a:rPr lang="en-US" sz="2400" dirty="0" smtClean="0"/>
              <a:t>You can store </a:t>
            </a:r>
            <a:r>
              <a:rPr lang="en-US" sz="2400" dirty="0" err="1" smtClean="0"/>
              <a:t>shapefiles</a:t>
            </a:r>
            <a:r>
              <a:rPr lang="en-US" sz="2400" dirty="0" smtClean="0"/>
              <a:t>, </a:t>
            </a:r>
            <a:r>
              <a:rPr lang="en-US" sz="2400" dirty="0" err="1" smtClean="0"/>
              <a:t>areial</a:t>
            </a:r>
            <a:r>
              <a:rPr lang="en-US" sz="2400" dirty="0" smtClean="0"/>
              <a:t> photos, spreadsheets, and many other types of files</a:t>
            </a:r>
          </a:p>
          <a:p>
            <a:r>
              <a:rPr lang="en-US" sz="2400" dirty="0" err="1" smtClean="0"/>
              <a:t>Geodatabases</a:t>
            </a:r>
            <a:r>
              <a:rPr lang="en-US" sz="2400" dirty="0" smtClean="0"/>
              <a:t> store both geospatial and attribute data in the same structure </a:t>
            </a:r>
            <a:endParaRPr lang="en-US" sz="2400" dirty="0"/>
          </a:p>
        </p:txBody>
      </p:sp>
      <p:pic>
        <p:nvPicPr>
          <p:cNvPr id="6" name="Picture 5" descr="gd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3572232"/>
            <a:ext cx="3606798" cy="3153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files relating to a project can be stored into the </a:t>
            </a:r>
            <a:r>
              <a:rPr lang="en-US" dirty="0" err="1" smtClean="0"/>
              <a:t>geodatabase</a:t>
            </a:r>
            <a:r>
              <a:rPr lang="en-US" dirty="0" smtClean="0"/>
              <a:t> file, making it easier to organize and transfer data if necessary. </a:t>
            </a:r>
          </a:p>
          <a:p>
            <a:r>
              <a:rPr lang="en-US" dirty="0" smtClean="0"/>
              <a:t>Both the geographic files and the tabular data can reside within a single </a:t>
            </a:r>
            <a:r>
              <a:rPr lang="en-US" dirty="0" err="1" smtClean="0"/>
              <a:t>geodatabase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can enforce extents, storage types, projections, topology rules, connectivity rules, network-specific rules, and so on.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/>
              <a:t>File </a:t>
            </a:r>
            <a:r>
              <a:rPr lang="en-US" sz="2800" b="1" dirty="0" err="1" smtClean="0"/>
              <a:t>Geodatabase</a:t>
            </a:r>
            <a:endParaRPr lang="en-US" sz="2800" b="1" dirty="0" smtClean="0"/>
          </a:p>
          <a:p>
            <a:pPr lvl="1" eaLnBrk="1" hangingPunct="1"/>
            <a:r>
              <a:rPr lang="en-US" sz="2400" dirty="0" smtClean="0"/>
              <a:t>Introduced in 9.2, the File </a:t>
            </a:r>
            <a:r>
              <a:rPr lang="en-US" sz="2400" dirty="0" err="1" smtClean="0"/>
              <a:t>Geodatabase</a:t>
            </a:r>
            <a:r>
              <a:rPr lang="en-US" sz="2400" dirty="0" smtClean="0"/>
              <a:t> is the latest, greatest file-based format from ESRI</a:t>
            </a:r>
          </a:p>
          <a:p>
            <a:pPr eaLnBrk="1" hangingPunct="1"/>
            <a:r>
              <a:rPr lang="en-US" sz="2800" b="1" dirty="0" smtClean="0"/>
              <a:t>Personal </a:t>
            </a:r>
            <a:r>
              <a:rPr lang="en-US" sz="2800" b="1" dirty="0" err="1" smtClean="0"/>
              <a:t>Geodatabase</a:t>
            </a:r>
            <a:endParaRPr lang="en-US" sz="2800" b="1" dirty="0" smtClean="0"/>
          </a:p>
          <a:p>
            <a:pPr lvl="1" eaLnBrk="1" hangingPunct="1"/>
            <a:r>
              <a:rPr lang="en-US" sz="2400" dirty="0" smtClean="0"/>
              <a:t>Introduced in 8.x</a:t>
            </a:r>
          </a:p>
          <a:p>
            <a:pPr lvl="1" eaLnBrk="1" hangingPunct="1"/>
            <a:r>
              <a:rPr lang="en-US" sz="2400" dirty="0" smtClean="0"/>
              <a:t>Based on Microsoft Access/Jet Engine</a:t>
            </a:r>
          </a:p>
          <a:p>
            <a:pPr eaLnBrk="1" hangingPunct="1"/>
            <a:r>
              <a:rPr lang="en-US" sz="2800" b="1" dirty="0" err="1" smtClean="0"/>
              <a:t>ArcSDE</a:t>
            </a:r>
            <a:endParaRPr lang="en-US" sz="2800" b="1" dirty="0" smtClean="0"/>
          </a:p>
          <a:p>
            <a:pPr lvl="1" eaLnBrk="1" hangingPunct="1"/>
            <a:r>
              <a:rPr lang="en-US" sz="2400" dirty="0" smtClean="0"/>
              <a:t>Software (now part of </a:t>
            </a:r>
            <a:r>
              <a:rPr lang="en-US" sz="2400" dirty="0" err="1" smtClean="0"/>
              <a:t>ArcGIS</a:t>
            </a:r>
            <a:r>
              <a:rPr lang="en-US" sz="2400" dirty="0" smtClean="0"/>
              <a:t> core) that allows RDBMSs to act as GIS data stores.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ESRI </a:t>
            </a:r>
            <a:r>
              <a:rPr lang="en-US" sz="4000" dirty="0" err="1" smtClean="0"/>
              <a:t>Geodatabases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Latest format</a:t>
            </a:r>
          </a:p>
          <a:p>
            <a:pPr eaLnBrk="1" hangingPunct="1">
              <a:defRPr/>
            </a:pPr>
            <a:r>
              <a:rPr lang="en-US" dirty="0" smtClean="0"/>
              <a:t>Best modern format for large datasets</a:t>
            </a:r>
          </a:p>
          <a:p>
            <a:pPr eaLnBrk="1" hangingPunct="1">
              <a:defRPr/>
            </a:pPr>
            <a:r>
              <a:rPr lang="en-US" dirty="0" smtClean="0"/>
              <a:t>Very efficient use of storage space</a:t>
            </a:r>
          </a:p>
          <a:p>
            <a:pPr eaLnBrk="1" hangingPunct="1">
              <a:defRPr/>
            </a:pPr>
            <a:r>
              <a:rPr lang="en-US" dirty="0" smtClean="0"/>
              <a:t>What you should be using for significant work</a:t>
            </a:r>
          </a:p>
          <a:p>
            <a:pPr eaLnBrk="1" hangingPunct="1">
              <a:defRPr/>
            </a:pPr>
            <a:r>
              <a:rPr lang="en-US" dirty="0" smtClean="0"/>
              <a:t>Stores data on disk in several files within a directory named </a:t>
            </a:r>
            <a:r>
              <a:rPr lang="en-US" i="1" dirty="0" smtClean="0"/>
              <a:t>geodatabase.</a:t>
            </a:r>
            <a:r>
              <a:rPr lang="en-US" dirty="0" smtClean="0"/>
              <a:t>gdb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File </a:t>
            </a:r>
            <a:r>
              <a:rPr lang="en-US" sz="4000" dirty="0" err="1" smtClean="0"/>
              <a:t>Geodatabase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Microsoft Access, easier for Access users to work with the data within the tables outside the </a:t>
            </a:r>
            <a:r>
              <a:rPr lang="en-US" dirty="0" err="1" smtClean="0"/>
              <a:t>ArcGIS</a:t>
            </a:r>
            <a:r>
              <a:rPr lang="en-US" dirty="0" smtClean="0"/>
              <a:t> environment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Great for bringing outside data into </a:t>
            </a:r>
            <a:r>
              <a:rPr lang="en-US" dirty="0" err="1" smtClean="0"/>
              <a:t>ArcGIS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Limited to 2GB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Becomes slow as amount of data increases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Stores data in one file called </a:t>
            </a:r>
            <a:r>
              <a:rPr lang="en-US" i="1" dirty="0" smtClean="0"/>
              <a:t>geodatabase</a:t>
            </a:r>
            <a:r>
              <a:rPr lang="en-US" dirty="0" smtClean="0"/>
              <a:t>.mdb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Personal </a:t>
            </a:r>
            <a:r>
              <a:rPr lang="en-US" sz="4000" dirty="0" err="1" smtClean="0"/>
              <a:t>Geodatabase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Most likely stored on an entirely different machine from the one you’re running </a:t>
            </a:r>
            <a:r>
              <a:rPr lang="en-US" dirty="0" err="1" smtClean="0"/>
              <a:t>ArcGIS</a:t>
            </a:r>
            <a:r>
              <a:rPr lang="en-US" dirty="0" smtClean="0"/>
              <a:t> on</a:t>
            </a:r>
          </a:p>
          <a:p>
            <a:pPr eaLnBrk="1" hangingPunct="1"/>
            <a:r>
              <a:rPr lang="en-US" dirty="0" smtClean="0"/>
              <a:t>Concurrent users (multi-user and replication)</a:t>
            </a:r>
          </a:p>
          <a:p>
            <a:pPr eaLnBrk="1" hangingPunct="1"/>
            <a:r>
              <a:rPr lang="en-US" dirty="0" smtClean="0"/>
              <a:t>Managed (hopefully) by a DB administrator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ArcSDE</a:t>
            </a:r>
            <a:r>
              <a:rPr lang="en-US" sz="4000" dirty="0" smtClean="0"/>
              <a:t>/Enterprise database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really needed, If only use a few </a:t>
            </a:r>
            <a:r>
              <a:rPr lang="en-US" dirty="0" err="1" smtClean="0"/>
              <a:t>shapefiles</a:t>
            </a:r>
            <a:r>
              <a:rPr lang="en-US" dirty="0" smtClean="0"/>
              <a:t> for a project</a:t>
            </a:r>
          </a:p>
          <a:p>
            <a:r>
              <a:rPr lang="en-US" dirty="0" smtClean="0"/>
              <a:t>Recommended for projects that require a significant amount of data, in particular, data in many different formats (data models)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</a:t>
            </a:r>
            <a:r>
              <a:rPr lang="en-US" dirty="0" err="1" smtClean="0"/>
              <a:t>geodatabase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5310</TotalTime>
  <Words>491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ESRI Geodatabases</vt:lpstr>
      <vt:lpstr>Terminology</vt:lpstr>
      <vt:lpstr>Geodatabase</vt:lpstr>
      <vt:lpstr>Advantages</vt:lpstr>
      <vt:lpstr>ESRI Geodatabases</vt:lpstr>
      <vt:lpstr>File Geodatabase</vt:lpstr>
      <vt:lpstr>Personal Geodatabase</vt:lpstr>
      <vt:lpstr>ArcSDE/Enterprise database</vt:lpstr>
      <vt:lpstr>When to use geodatabase</vt:lpstr>
      <vt:lpstr>Working with Geodatabases</vt:lpstr>
      <vt:lpstr>Feature Dataset</vt:lpstr>
      <vt:lpstr>Additional Functionality</vt:lpstr>
      <vt:lpstr>Geodatabase as a container</vt:lpstr>
    </vt:vector>
  </TitlesOfParts>
  <Company>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GIS</dc:title>
  <dc:creator>xxx</dc:creator>
  <cp:lastModifiedBy>Lee, Ming-Chun</cp:lastModifiedBy>
  <cp:revision>162</cp:revision>
  <dcterms:created xsi:type="dcterms:W3CDTF">2005-07-12T02:19:33Z</dcterms:created>
  <dcterms:modified xsi:type="dcterms:W3CDTF">2014-09-04T17:29:23Z</dcterms:modified>
</cp:coreProperties>
</file>